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79" r:id="rId2"/>
    <p:sldId id="290" r:id="rId3"/>
    <p:sldId id="285" r:id="rId4"/>
    <p:sldId id="287" r:id="rId5"/>
    <p:sldId id="291" r:id="rId6"/>
    <p:sldId id="292" r:id="rId7"/>
    <p:sldId id="286" r:id="rId8"/>
    <p:sldId id="293" r:id="rId9"/>
    <p:sldId id="294" r:id="rId10"/>
    <p:sldId id="297" r:id="rId11"/>
    <p:sldId id="288" r:id="rId12"/>
    <p:sldId id="299" r:id="rId13"/>
    <p:sldId id="304" r:id="rId14"/>
    <p:sldId id="305" r:id="rId15"/>
    <p:sldId id="309" r:id="rId16"/>
    <p:sldId id="310" r:id="rId17"/>
  </p:sldIdLst>
  <p:sldSz cx="12192000" cy="6858000"/>
  <p:notesSz cx="6858000" cy="9144000"/>
  <p:embeddedFontLst>
    <p:embeddedFont>
      <p:font typeface="Segoe UI Semilight" panose="020B0402040204020203" pitchFamily="34" charset="0"/>
      <p:regular r:id="rId19"/>
      <p:italic r:id="rId20"/>
    </p:embeddedFont>
    <p:embeddedFont>
      <p:font typeface="等线" panose="02010600030101010101" pitchFamily="2" charset="-122"/>
      <p:regular r:id="rId21"/>
      <p:bold r:id="rId22"/>
    </p:embeddedFont>
    <p:embeddedFont>
      <p:font typeface="微软雅黑" panose="020B0503020204020204" pitchFamily="34" charset="-122"/>
      <p:regular r:id="rId23"/>
      <p:bold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6" userDrawn="1">
          <p15:clr>
            <a:srgbClr val="A4A3A4"/>
          </p15:clr>
        </p15:guide>
        <p15:guide id="2" pos="2824" userDrawn="1">
          <p15:clr>
            <a:srgbClr val="A4A3A4"/>
          </p15:clr>
        </p15:guide>
        <p15:guide id="3" orient="horz" pos="40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8A93"/>
    <a:srgbClr val="ED5160"/>
    <a:srgbClr val="EA3647"/>
    <a:srgbClr val="C63E72"/>
    <a:srgbClr val="EEEBE9"/>
    <a:srgbClr val="105EA2"/>
    <a:srgbClr val="D1621E"/>
    <a:srgbClr val="802D60"/>
    <a:srgbClr val="3C9438"/>
    <a:srgbClr val="561E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19" autoAdjust="0"/>
    <p:restoredTop sz="92692" autoAdjust="0"/>
  </p:normalViewPr>
  <p:slideViewPr>
    <p:cSldViewPr snapToGrid="0" showGuides="1">
      <p:cViewPr varScale="1">
        <p:scale>
          <a:sx n="69" d="100"/>
          <a:sy n="69" d="100"/>
        </p:scale>
        <p:origin x="708" y="60"/>
      </p:cViewPr>
      <p:guideLst>
        <p:guide orient="horz" pos="1616"/>
        <p:guide pos="2824"/>
        <p:guide orient="horz" pos="40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istrator\Desktop\&#38468;&#23646;&#22270;&#34920;8.26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istrator\Desktop\&#38468;&#23646;&#22270;&#34920;8.26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F38A9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7B1-4D29-A8AF-A4862EA0BD27}"/>
              </c:ext>
            </c:extLst>
          </c:dPt>
          <c:dPt>
            <c:idx val="1"/>
            <c:bubble3D val="0"/>
            <c:spPr>
              <a:solidFill>
                <a:srgbClr val="0070C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F7B1-4D29-A8AF-A4862EA0BD27}"/>
              </c:ext>
            </c:extLst>
          </c:dPt>
          <c:dPt>
            <c:idx val="2"/>
            <c:bubble3D val="0"/>
            <c:spPr>
              <a:solidFill>
                <a:srgbClr val="EA3647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7B1-4D29-A8AF-A4862EA0BD2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F7B1-4D29-A8AF-A4862EA0BD27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7B1-4D29-A8AF-A4862EA0BD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defRPr>
            </a:pPr>
            <a:r>
              <a:rPr lang="zh-CN"/>
              <a:t>请在此处输入标题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Sheet3!$C$2</c:f>
              <c:strCache>
                <c:ptCount val="1"/>
                <c:pt idx="0">
                  <c:v>销售额</c:v>
                </c:pt>
              </c:strCache>
            </c:strRef>
          </c:tx>
          <c:spPr>
            <a:ln w="28575" cap="rnd">
              <a:solidFill>
                <a:srgbClr val="EA364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38A93"/>
              </a:solidFill>
              <a:ln w="9525">
                <a:solidFill>
                  <a:srgbClr val="EA3647"/>
                </a:solidFill>
              </a:ln>
              <a:effectLst/>
            </c:spPr>
          </c:marker>
          <c:dPt>
            <c:idx val="0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80D8-4FAE-8F88-AA82131E006D}"/>
              </c:ext>
            </c:extLst>
          </c:dPt>
          <c:dPt>
            <c:idx val="1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80D8-4FAE-8F88-AA82131E006D}"/>
              </c:ext>
            </c:extLst>
          </c:dPt>
          <c:dPt>
            <c:idx val="2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80D8-4FAE-8F88-AA82131E006D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80D8-4FAE-8F88-AA82131E006D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4-80D8-4FAE-8F88-AA82131E006D}"/>
              </c:ext>
            </c:extLst>
          </c:dPt>
          <c:dPt>
            <c:idx val="5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5-80D8-4FAE-8F88-AA82131E006D}"/>
              </c:ext>
            </c:extLst>
          </c:dPt>
          <c:dPt>
            <c:idx val="7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6-80D8-4FAE-8F88-AA82131E006D}"/>
              </c:ext>
            </c:extLst>
          </c:dPt>
          <c:dPt>
            <c:idx val="8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7-80D8-4FAE-8F88-AA82131E006D}"/>
              </c:ext>
            </c:extLst>
          </c:dPt>
          <c:dPt>
            <c:idx val="10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8-80D8-4FAE-8F88-AA82131E006D}"/>
              </c:ext>
            </c:extLst>
          </c:dPt>
          <c:dPt>
            <c:idx val="11"/>
            <c:marker>
              <c:symbol val="circle"/>
              <c:size val="5"/>
              <c:spPr>
                <a:solidFill>
                  <a:srgbClr val="F38A93"/>
                </a:solidFill>
                <a:ln w="9525">
                  <a:solidFill>
                    <a:srgbClr val="EA3647"/>
                  </a:solidFill>
                </a:ln>
                <a:effectLst/>
              </c:spPr>
            </c:marker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9-80D8-4FAE-8F88-AA82131E006D}"/>
              </c:ext>
            </c:extLst>
          </c:dPt>
          <c:cat>
            <c:strRef>
              <c:f>Sheet3!$B$3:$B$14</c:f>
              <c:strCache>
                <c:ptCount val="12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  <c:pt idx="6">
                  <c:v>7月</c:v>
                </c:pt>
                <c:pt idx="7">
                  <c:v>8月</c:v>
                </c:pt>
                <c:pt idx="8">
                  <c:v>9月</c:v>
                </c:pt>
                <c:pt idx="9">
                  <c:v>10月</c:v>
                </c:pt>
                <c:pt idx="10">
                  <c:v>11月</c:v>
                </c:pt>
                <c:pt idx="11">
                  <c:v>12月</c:v>
                </c:pt>
              </c:strCache>
            </c:strRef>
          </c:cat>
          <c:val>
            <c:numRef>
              <c:f>Sheet3!$C$3:$C$14</c:f>
              <c:numCache>
                <c:formatCode>0_ </c:formatCode>
                <c:ptCount val="12"/>
                <c:pt idx="0">
                  <c:v>58000</c:v>
                </c:pt>
                <c:pt idx="1">
                  <c:v>114000</c:v>
                </c:pt>
                <c:pt idx="2">
                  <c:v>119000</c:v>
                </c:pt>
                <c:pt idx="3">
                  <c:v>230000</c:v>
                </c:pt>
                <c:pt idx="4">
                  <c:v>203000</c:v>
                </c:pt>
                <c:pt idx="5">
                  <c:v>379000</c:v>
                </c:pt>
                <c:pt idx="6">
                  <c:v>472000</c:v>
                </c:pt>
                <c:pt idx="7">
                  <c:v>435000</c:v>
                </c:pt>
                <c:pt idx="8">
                  <c:v>253000</c:v>
                </c:pt>
                <c:pt idx="9">
                  <c:v>34000</c:v>
                </c:pt>
                <c:pt idx="10">
                  <c:v>116000</c:v>
                </c:pt>
                <c:pt idx="11">
                  <c:v>52000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A-80D8-4FAE-8F88-AA82131E006D}"/>
            </c:ext>
          </c:extLst>
        </c:ser>
        <c:ser>
          <c:idx val="1"/>
          <c:order val="1"/>
          <c:tx>
            <c:strRef>
              <c:f>Sheet3!$D$2</c:f>
              <c:strCache>
                <c:ptCount val="1"/>
                <c:pt idx="0">
                  <c:v>最大值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C00000"/>
              </a:solidFill>
              <a:ln w="9525">
                <a:solidFill>
                  <a:srgbClr val="C00000"/>
                </a:solidFill>
              </a:ln>
              <a:effectLst/>
            </c:spPr>
          </c:marker>
          <c:dLbls>
            <c:dLbl>
              <c:idx val="6"/>
              <c:layout>
                <c:manualLayout>
                  <c:x val="1.7883981042577754E-2"/>
                  <c:y val="-2.6153846857900179E-2"/>
                </c:manualLayout>
              </c:layout>
              <c:showLegendKey val="0"/>
              <c:showVal val="1"/>
              <c:showCatName val="0"/>
              <c:showSerName val="1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B-80D8-4FAE-8F88-AA82131E006D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Sheet3!$B$3:$B$14</c:f>
              <c:strCache>
                <c:ptCount val="12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  <c:pt idx="6">
                  <c:v>7月</c:v>
                </c:pt>
                <c:pt idx="7">
                  <c:v>8月</c:v>
                </c:pt>
                <c:pt idx="8">
                  <c:v>9月</c:v>
                </c:pt>
                <c:pt idx="9">
                  <c:v>10月</c:v>
                </c:pt>
                <c:pt idx="10">
                  <c:v>11月</c:v>
                </c:pt>
                <c:pt idx="11">
                  <c:v>12月</c:v>
                </c:pt>
              </c:strCache>
            </c:strRef>
          </c:cat>
          <c:val>
            <c:numRef>
              <c:f>Sheet3!$D$3:$D$14</c:f>
              <c:numCache>
                <c:formatCode>General</c:formatCode>
                <c:ptCount val="12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472000</c:v>
                </c:pt>
                <c:pt idx="7">
                  <c:v>#N/A</c:v>
                </c:pt>
                <c:pt idx="8">
                  <c:v>#N/A</c:v>
                </c:pt>
                <c:pt idx="9">
                  <c:v>#N/A</c:v>
                </c:pt>
                <c:pt idx="10">
                  <c:v>#N/A</c:v>
                </c:pt>
                <c:pt idx="11">
                  <c:v>#N/A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C-80D8-4FAE-8F88-AA82131E006D}"/>
            </c:ext>
          </c:extLst>
        </c:ser>
        <c:ser>
          <c:idx val="2"/>
          <c:order val="2"/>
          <c:tx>
            <c:strRef>
              <c:f>Sheet3!$E$2</c:f>
              <c:strCache>
                <c:ptCount val="1"/>
                <c:pt idx="0">
                  <c:v>最小值</c:v>
                </c:pt>
              </c:strCache>
            </c:strRef>
          </c:tx>
          <c:spPr>
            <a:ln w="28575" cap="rnd">
              <a:solidFill>
                <a:srgbClr val="00206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2060"/>
              </a:solidFill>
              <a:ln w="9525">
                <a:solidFill>
                  <a:srgbClr val="002060"/>
                </a:solidFill>
              </a:ln>
              <a:effectLst/>
            </c:spPr>
          </c:marker>
          <c:dLbls>
            <c:dLbl>
              <c:idx val="9"/>
              <c:showLegendKey val="0"/>
              <c:showVal val="1"/>
              <c:showCatName val="0"/>
              <c:showSerName val="1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D-80D8-4FAE-8F88-AA82131E006D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Sheet3!$B$3:$B$14</c:f>
              <c:strCache>
                <c:ptCount val="12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  <c:pt idx="6">
                  <c:v>7月</c:v>
                </c:pt>
                <c:pt idx="7">
                  <c:v>8月</c:v>
                </c:pt>
                <c:pt idx="8">
                  <c:v>9月</c:v>
                </c:pt>
                <c:pt idx="9">
                  <c:v>10月</c:v>
                </c:pt>
                <c:pt idx="10">
                  <c:v>11月</c:v>
                </c:pt>
                <c:pt idx="11">
                  <c:v>12月</c:v>
                </c:pt>
              </c:strCache>
            </c:strRef>
          </c:cat>
          <c:val>
            <c:numRef>
              <c:f>Sheet3!$E$3:$E$14</c:f>
              <c:numCache>
                <c:formatCode>General</c:formatCode>
                <c:ptCount val="12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#N/A</c:v>
                </c:pt>
                <c:pt idx="4">
                  <c:v>#N/A</c:v>
                </c:pt>
                <c:pt idx="5">
                  <c:v>#N/A</c:v>
                </c:pt>
                <c:pt idx="6">
                  <c:v>#N/A</c:v>
                </c:pt>
                <c:pt idx="7">
                  <c:v>#N/A</c:v>
                </c:pt>
                <c:pt idx="8">
                  <c:v>#N/A</c:v>
                </c:pt>
                <c:pt idx="9">
                  <c:v>34000</c:v>
                </c:pt>
                <c:pt idx="10">
                  <c:v>#N/A</c:v>
                </c:pt>
                <c:pt idx="11">
                  <c:v>#N/A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E-80D8-4FAE-8F88-AA82131E00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08667840"/>
        <c:axId val="1208691776"/>
      </c:lineChart>
      <c:catAx>
        <c:axId val="1208667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6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defRPr>
            </a:pPr>
            <a:endParaRPr lang="zh-CN"/>
          </a:p>
        </c:txPr>
        <c:crossAx val="1208691776"/>
        <c:crosses val="autoZero"/>
        <c:auto val="1"/>
        <c:lblAlgn val="ctr"/>
        <c:lblOffset val="100"/>
        <c:noMultiLvlLbl val="0"/>
      </c:catAx>
      <c:valAx>
        <c:axId val="1208691776"/>
        <c:scaling>
          <c:orientation val="minMax"/>
          <c:min val="20000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numFmt formatCode="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defRPr>
            </a:pPr>
            <a:endParaRPr lang="zh-CN"/>
          </a:p>
        </c:txPr>
        <c:crossAx val="1208667840"/>
        <c:crosses val="autoZero"/>
        <c:crossBetween val="between"/>
        <c:majorUnit val="10000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bg1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defRPr>
            </a:pPr>
            <a:r>
              <a:rPr lang="zh-CN"/>
              <a:t>请在此处输入标题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F38A93"/>
            </a:solidFill>
            <a:ln>
              <a:noFill/>
            </a:ln>
            <a:effectLst/>
          </c:spPr>
          <c:invertIfNegative val="0"/>
          <c:cat>
            <c:strRef>
              <c:f>Sheet1!$B$1:$M$1</c:f>
              <c:strCache>
                <c:ptCount val="12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  <c:pt idx="6">
                  <c:v>7月</c:v>
                </c:pt>
                <c:pt idx="7">
                  <c:v>8月</c:v>
                </c:pt>
                <c:pt idx="8">
                  <c:v>9月</c:v>
                </c:pt>
                <c:pt idx="9">
                  <c:v>10月</c:v>
                </c:pt>
                <c:pt idx="10">
                  <c:v>11月</c:v>
                </c:pt>
                <c:pt idx="11">
                  <c:v>12月</c:v>
                </c:pt>
              </c:strCache>
            </c:strRef>
          </c:cat>
          <c:val>
            <c:numRef>
              <c:f>Sheet1!$B$2:$M$2</c:f>
              <c:numCache>
                <c:formatCode>General</c:formatCode>
                <c:ptCount val="12"/>
                <c:pt idx="0">
                  <c:v>58</c:v>
                </c:pt>
                <c:pt idx="1">
                  <c:v>114</c:v>
                </c:pt>
                <c:pt idx="2">
                  <c:v>119</c:v>
                </c:pt>
                <c:pt idx="3">
                  <c:v>230</c:v>
                </c:pt>
                <c:pt idx="4">
                  <c:v>203</c:v>
                </c:pt>
                <c:pt idx="5">
                  <c:v>379</c:v>
                </c:pt>
                <c:pt idx="6">
                  <c:v>472</c:v>
                </c:pt>
                <c:pt idx="7">
                  <c:v>435</c:v>
                </c:pt>
                <c:pt idx="8">
                  <c:v>253</c:v>
                </c:pt>
                <c:pt idx="9">
                  <c:v>34</c:v>
                </c:pt>
                <c:pt idx="10">
                  <c:v>116</c:v>
                </c:pt>
                <c:pt idx="11">
                  <c:v>52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825-4D16-A5E9-46EDF00333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08697760"/>
        <c:axId val="1208697216"/>
      </c:barChart>
      <c:catAx>
        <c:axId val="1208697760"/>
        <c:scaling>
          <c:orientation val="minMax"/>
        </c:scaling>
        <c:delete val="0"/>
        <c:axPos val="t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6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defRPr>
            </a:pPr>
            <a:endParaRPr lang="zh-CN"/>
          </a:p>
        </c:txPr>
        <c:crossAx val="1208697216"/>
        <c:crosses val="autoZero"/>
        <c:auto val="1"/>
        <c:lblAlgn val="ctr"/>
        <c:lblOffset val="30"/>
        <c:noMultiLvlLbl val="0"/>
      </c:catAx>
      <c:valAx>
        <c:axId val="1208697216"/>
        <c:scaling>
          <c:orientation val="maxMin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defRPr>
            </a:pPr>
            <a:endParaRPr lang="zh-CN"/>
          </a:p>
        </c:txPr>
        <c:crossAx val="1208697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65000"/>
            </a:schemeClr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05ADAC-7178-49B4-A61E-D1A136B5E424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5EF2B-2492-4B20-8D37-CEAADD10C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7816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505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875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89026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412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3608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3109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367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043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231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215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079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289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72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0011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模板作者：</a:t>
            </a:r>
            <a:r>
              <a:rPr lang="en-US" altLang="zh-CN" dirty="0" smtClean="0"/>
              <a:t>Elva</a:t>
            </a:r>
            <a:r>
              <a:rPr lang="en-US" altLang="zh-CN" sz="12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-Design</a:t>
            </a:r>
            <a:endParaRPr lang="zh-CN" altLang="en-US" sz="1200" dirty="0" smtClean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 请勿倒卖！做人要有良心啊。。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5EF2B-2492-4B20-8D37-CEAADD10C2E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130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930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398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44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446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705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205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67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84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96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540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303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EC419-A90F-4518-88CE-E4BAA4F58E0D}" type="datetimeFigureOut">
              <a:rPr lang="zh-CN" altLang="en-US" smtClean="0"/>
              <a:t>2017/5/2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A9747-8719-4A4F-B328-C9BCBCB02C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822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51pptmoban.com/" TargetMode="External"/><Relationship Id="rId2" Type="http://schemas.openxmlformats.org/officeDocument/2006/relationships/hyperlink" Target="http://www.yanj.cn/store-522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930437" y="3503030"/>
            <a:ext cx="83311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毕业答辩汇报</a:t>
            </a:r>
            <a:r>
              <a:rPr lang="en-US" altLang="zh-CN" sz="80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8000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228850" y="4952947"/>
            <a:ext cx="7734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4D4D4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Elva-Design</a:t>
            </a:r>
            <a:endParaRPr lang="zh-CN" altLang="en-US" sz="2000" dirty="0">
              <a:solidFill>
                <a:srgbClr val="4D4D4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809" y="0"/>
            <a:ext cx="3860191" cy="68580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3" t="45094" r="32646" b="34816"/>
          <a:stretch>
            <a:fillRect/>
          </a:stretch>
        </p:blipFill>
        <p:spPr>
          <a:xfrm>
            <a:off x="3897108" y="1772733"/>
            <a:ext cx="4372384" cy="1377777"/>
          </a:xfrm>
          <a:custGeom>
            <a:avLst/>
            <a:gdLst/>
            <a:ahLst/>
            <a:cxnLst/>
            <a:rect l="l" t="t" r="r" b="b"/>
            <a:pathLst>
              <a:path w="4372384" h="1377777">
                <a:moveTo>
                  <a:pt x="1608646" y="219075"/>
                </a:moveTo>
                <a:cubicBezTo>
                  <a:pt x="1474577" y="219075"/>
                  <a:pt x="1407542" y="381670"/>
                  <a:pt x="1407542" y="706860"/>
                </a:cubicBezTo>
                <a:cubicBezTo>
                  <a:pt x="1407542" y="1012652"/>
                  <a:pt x="1472865" y="1165548"/>
                  <a:pt x="1603511" y="1165548"/>
                </a:cubicBezTo>
                <a:cubicBezTo>
                  <a:pt x="1731876" y="1165548"/>
                  <a:pt x="1796058" y="1008088"/>
                  <a:pt x="1796058" y="693167"/>
                </a:cubicBezTo>
                <a:cubicBezTo>
                  <a:pt x="1796058" y="377106"/>
                  <a:pt x="1733587" y="219075"/>
                  <a:pt x="1608646" y="219075"/>
                </a:cubicBezTo>
                <a:close/>
                <a:moveTo>
                  <a:pt x="3448161" y="29096"/>
                </a:moveTo>
                <a:lnTo>
                  <a:pt x="4372384" y="29096"/>
                </a:lnTo>
                <a:lnTo>
                  <a:pt x="4372384" y="197681"/>
                </a:lnTo>
                <a:cubicBezTo>
                  <a:pt x="4265129" y="389942"/>
                  <a:pt x="4185115" y="544835"/>
                  <a:pt x="4132343" y="662360"/>
                </a:cubicBezTo>
                <a:cubicBezTo>
                  <a:pt x="4079571" y="779885"/>
                  <a:pt x="4036640" y="894271"/>
                  <a:pt x="4003551" y="1005520"/>
                </a:cubicBezTo>
                <a:cubicBezTo>
                  <a:pt x="3970461" y="1116769"/>
                  <a:pt x="3945074" y="1233153"/>
                  <a:pt x="3927388" y="1354671"/>
                </a:cubicBezTo>
                <a:lnTo>
                  <a:pt x="3630438" y="1354671"/>
                </a:lnTo>
                <a:cubicBezTo>
                  <a:pt x="3658964" y="1181807"/>
                  <a:pt x="3709311" y="1006804"/>
                  <a:pt x="3781480" y="829661"/>
                </a:cubicBezTo>
                <a:cubicBezTo>
                  <a:pt x="3853650" y="652519"/>
                  <a:pt x="3953346" y="461541"/>
                  <a:pt x="4080569" y="256729"/>
                </a:cubicBezTo>
                <a:lnTo>
                  <a:pt x="3448161" y="256729"/>
                </a:lnTo>
                <a:close/>
                <a:moveTo>
                  <a:pt x="1620626" y="6847"/>
                </a:moveTo>
                <a:cubicBezTo>
                  <a:pt x="1925278" y="6847"/>
                  <a:pt x="2077603" y="232197"/>
                  <a:pt x="2077603" y="682898"/>
                </a:cubicBezTo>
                <a:cubicBezTo>
                  <a:pt x="2077603" y="904826"/>
                  <a:pt x="2036241" y="1076121"/>
                  <a:pt x="1953518" y="1196783"/>
                </a:cubicBezTo>
                <a:cubicBezTo>
                  <a:pt x="1870794" y="1317446"/>
                  <a:pt x="1751273" y="1377777"/>
                  <a:pt x="1594954" y="1377777"/>
                </a:cubicBezTo>
                <a:cubicBezTo>
                  <a:pt x="1283457" y="1377777"/>
                  <a:pt x="1127708" y="1156420"/>
                  <a:pt x="1127708" y="713706"/>
                </a:cubicBezTo>
                <a:cubicBezTo>
                  <a:pt x="1127708" y="484362"/>
                  <a:pt x="1169925" y="309216"/>
                  <a:pt x="1254361" y="188268"/>
                </a:cubicBezTo>
                <a:cubicBezTo>
                  <a:pt x="1338796" y="67320"/>
                  <a:pt x="1460884" y="6847"/>
                  <a:pt x="1620626" y="6847"/>
                </a:cubicBezTo>
                <a:close/>
                <a:moveTo>
                  <a:pt x="449275" y="6847"/>
                </a:moveTo>
                <a:cubicBezTo>
                  <a:pt x="581633" y="6847"/>
                  <a:pt x="686321" y="40649"/>
                  <a:pt x="763339" y="108254"/>
                </a:cubicBezTo>
                <a:cubicBezTo>
                  <a:pt x="840358" y="175859"/>
                  <a:pt x="878867" y="268995"/>
                  <a:pt x="878867" y="387661"/>
                </a:cubicBezTo>
                <a:cubicBezTo>
                  <a:pt x="878867" y="453839"/>
                  <a:pt x="867742" y="513600"/>
                  <a:pt x="845492" y="566943"/>
                </a:cubicBezTo>
                <a:cubicBezTo>
                  <a:pt x="823242" y="620285"/>
                  <a:pt x="791009" y="670347"/>
                  <a:pt x="748791" y="717129"/>
                </a:cubicBezTo>
                <a:cubicBezTo>
                  <a:pt x="706574" y="763910"/>
                  <a:pt x="638969" y="820105"/>
                  <a:pt x="545976" y="885714"/>
                </a:cubicBezTo>
                <a:cubicBezTo>
                  <a:pt x="456406" y="949611"/>
                  <a:pt x="396217" y="998960"/>
                  <a:pt x="365410" y="1033761"/>
                </a:cubicBezTo>
                <a:cubicBezTo>
                  <a:pt x="334603" y="1068562"/>
                  <a:pt x="319199" y="1098798"/>
                  <a:pt x="319199" y="1124471"/>
                </a:cubicBezTo>
                <a:lnTo>
                  <a:pt x="881434" y="1124471"/>
                </a:lnTo>
                <a:lnTo>
                  <a:pt x="881434" y="1354671"/>
                </a:lnTo>
                <a:lnTo>
                  <a:pt x="0" y="1354671"/>
                </a:lnTo>
                <a:lnTo>
                  <a:pt x="0" y="1256259"/>
                </a:lnTo>
                <a:cubicBezTo>
                  <a:pt x="0" y="1187227"/>
                  <a:pt x="12694" y="1124186"/>
                  <a:pt x="38081" y="1067135"/>
                </a:cubicBezTo>
                <a:cubicBezTo>
                  <a:pt x="63469" y="1010085"/>
                  <a:pt x="98413" y="956885"/>
                  <a:pt x="142912" y="907536"/>
                </a:cubicBezTo>
                <a:cubicBezTo>
                  <a:pt x="187412" y="858187"/>
                  <a:pt x="256443" y="800423"/>
                  <a:pt x="350006" y="734244"/>
                </a:cubicBezTo>
                <a:cubicBezTo>
                  <a:pt x="435582" y="670347"/>
                  <a:pt x="495486" y="613724"/>
                  <a:pt x="529716" y="564375"/>
                </a:cubicBezTo>
                <a:cubicBezTo>
                  <a:pt x="563947" y="515026"/>
                  <a:pt x="581062" y="462682"/>
                  <a:pt x="581062" y="407343"/>
                </a:cubicBezTo>
                <a:cubicBezTo>
                  <a:pt x="581062" y="288107"/>
                  <a:pt x="516024" y="228489"/>
                  <a:pt x="385948" y="228489"/>
                </a:cubicBezTo>
                <a:cubicBezTo>
                  <a:pt x="271847" y="228489"/>
                  <a:pt x="162880" y="274129"/>
                  <a:pt x="59048" y="365411"/>
                </a:cubicBezTo>
                <a:lnTo>
                  <a:pt x="59048" y="118951"/>
                </a:lnTo>
                <a:cubicBezTo>
                  <a:pt x="174860" y="44215"/>
                  <a:pt x="304936" y="6847"/>
                  <a:pt x="449275" y="6847"/>
                </a:cubicBezTo>
                <a:close/>
                <a:moveTo>
                  <a:pt x="2780853" y="0"/>
                </a:moveTo>
                <a:lnTo>
                  <a:pt x="2957140" y="0"/>
                </a:lnTo>
                <a:lnTo>
                  <a:pt x="2957140" y="1354671"/>
                </a:lnTo>
                <a:lnTo>
                  <a:pt x="2679018" y="1354671"/>
                </a:lnTo>
                <a:lnTo>
                  <a:pt x="2679018" y="311498"/>
                </a:lnTo>
                <a:cubicBezTo>
                  <a:pt x="2644787" y="341164"/>
                  <a:pt x="2598006" y="367835"/>
                  <a:pt x="2538673" y="391511"/>
                </a:cubicBezTo>
                <a:cubicBezTo>
                  <a:pt x="2479340" y="415187"/>
                  <a:pt x="2424856" y="429878"/>
                  <a:pt x="2375222" y="435583"/>
                </a:cubicBezTo>
                <a:lnTo>
                  <a:pt x="2375222" y="198537"/>
                </a:lnTo>
                <a:cubicBezTo>
                  <a:pt x="2531541" y="152896"/>
                  <a:pt x="2666752" y="86718"/>
                  <a:pt x="2780853" y="0"/>
                </a:cubicBezTo>
                <a:close/>
              </a:path>
            </a:pathLst>
          </a:custGeom>
          <a:effectLst>
            <a:outerShdw blurRad="63500" dist="508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48" y="358241"/>
            <a:ext cx="2394709" cy="70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753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750" tmFilter="0,0; .5, 1; 1, 1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allAtOnce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677423" cy="4876800"/>
          </a:xfrm>
          <a:prstGeom prst="rect">
            <a:avLst/>
          </a:prstGeom>
        </p:spPr>
      </p:pic>
      <p:sp>
        <p:nvSpPr>
          <p:cNvPr id="11" name="任意多边形 10"/>
          <p:cNvSpPr/>
          <p:nvPr/>
        </p:nvSpPr>
        <p:spPr>
          <a:xfrm>
            <a:off x="10967356" y="0"/>
            <a:ext cx="1224644" cy="6855884"/>
          </a:xfrm>
          <a:custGeom>
            <a:avLst/>
            <a:gdLst>
              <a:gd name="connsiteX0" fmla="*/ 1204632 w 1224644"/>
              <a:gd name="connsiteY0" fmla="*/ 0 h 6855884"/>
              <a:gd name="connsiteX1" fmla="*/ 1224644 w 1224644"/>
              <a:gd name="connsiteY1" fmla="*/ 0 h 6855884"/>
              <a:gd name="connsiteX2" fmla="*/ 1224644 w 1224644"/>
              <a:gd name="connsiteY2" fmla="*/ 6855884 h 6855884"/>
              <a:gd name="connsiteX3" fmla="*/ 1088746 w 1224644"/>
              <a:gd name="connsiteY3" fmla="*/ 6692177 h 6855884"/>
              <a:gd name="connsiteX4" fmla="*/ 0 w 1224644"/>
              <a:gd name="connsiteY4" fmla="*/ 3416917 h 6855884"/>
              <a:gd name="connsiteX5" fmla="*/ 1192177 w 1224644"/>
              <a:gd name="connsiteY5" fmla="*/ 14051 h 6855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4644" h="6855884">
                <a:moveTo>
                  <a:pt x="1204632" y="0"/>
                </a:moveTo>
                <a:lnTo>
                  <a:pt x="1224644" y="0"/>
                </a:lnTo>
                <a:lnTo>
                  <a:pt x="1224644" y="6855884"/>
                </a:lnTo>
                <a:lnTo>
                  <a:pt x="1088746" y="6692177"/>
                </a:lnTo>
                <a:cubicBezTo>
                  <a:pt x="412289" y="5827121"/>
                  <a:pt x="0" y="4677981"/>
                  <a:pt x="0" y="3416917"/>
                </a:cubicBezTo>
                <a:cubicBezTo>
                  <a:pt x="0" y="2092801"/>
                  <a:pt x="454549" y="892079"/>
                  <a:pt x="1192177" y="14051"/>
                </a:cubicBezTo>
                <a:close/>
              </a:path>
            </a:pathLst>
          </a:custGeom>
          <a:solidFill>
            <a:srgbClr val="F38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525650" y="1286168"/>
            <a:ext cx="3163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问题分析整理</a:t>
            </a:r>
            <a:endParaRPr lang="zh-CN" altLang="en-US" sz="2800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349500" y="1286168"/>
            <a:ext cx="0" cy="52322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2525650" y="2414835"/>
            <a:ext cx="832182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你要看一个国家的文明，只消考察三件事：第一看他们怎样待小孩子；第二看他们怎样待女人；第三看他们怎样利用闲暇的时间。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生命本没有意义，你要能给它什么意义，他就有什么意义与其终日冥想人生有何意义，不如试用此生做点有意义的事。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1800"/>
              </a:spcAft>
              <a:buFont typeface="+mj-lt"/>
              <a:buAutoNum type="arabicPeriod"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堕落的方式很多，总结起来，约有这两大类：第一条是容易抛弃学生时代求知识的渴望；第二条是容易抛弃学生时代的理想的人生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追求。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133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809" y="0"/>
            <a:ext cx="3860191" cy="685800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7620000" y="387350"/>
            <a:ext cx="0" cy="60833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-134175" y="2078335"/>
            <a:ext cx="8015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数据分析及事实论证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11201" y="3479800"/>
            <a:ext cx="5834826" cy="1686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朋友们，在你最悲观最失望的时候，那正是你必须鼓起坚强的信心的时候。你要深信：天下没有白费的努力。成功不必在我，而功力必不唐捐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为学有如金字塔，要能广大要能高。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151733" y="5166416"/>
            <a:ext cx="17294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i="1" dirty="0" smtClean="0">
                <a:solidFill>
                  <a:srgbClr val="F38A93">
                    <a:alpha val="91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03</a:t>
            </a:r>
            <a:endParaRPr lang="zh-CN" altLang="en-US" sz="8000" i="1" dirty="0">
              <a:solidFill>
                <a:srgbClr val="F38A93">
                  <a:alpha val="91000"/>
                </a:srgb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46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5"/>
          <a:stretch>
            <a:fillRect/>
          </a:stretch>
        </p:blipFill>
        <p:spPr>
          <a:xfrm>
            <a:off x="7143078" y="2635438"/>
            <a:ext cx="2194560" cy="1183341"/>
          </a:xfrm>
          <a:custGeom>
            <a:avLst/>
            <a:gdLst>
              <a:gd name="connsiteX0" fmla="*/ 0 w 2194560"/>
              <a:gd name="connsiteY0" fmla="*/ 0 h 1183341"/>
              <a:gd name="connsiteX1" fmla="*/ 2194560 w 2194560"/>
              <a:gd name="connsiteY1" fmla="*/ 0 h 1183341"/>
              <a:gd name="connsiteX2" fmla="*/ 2194560 w 2194560"/>
              <a:gd name="connsiteY2" fmla="*/ 1183341 h 1183341"/>
              <a:gd name="connsiteX3" fmla="*/ 0 w 2194560"/>
              <a:gd name="connsiteY3" fmla="*/ 1183341 h 1183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4560" h="1183341">
                <a:moveTo>
                  <a:pt x="0" y="0"/>
                </a:moveTo>
                <a:lnTo>
                  <a:pt x="2194560" y="0"/>
                </a:lnTo>
                <a:lnTo>
                  <a:pt x="2194560" y="1183341"/>
                </a:lnTo>
                <a:lnTo>
                  <a:pt x="0" y="1183341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4015944" y="857773"/>
            <a:ext cx="41601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请在此处输入文字内容</a:t>
            </a:r>
            <a:endParaRPr lang="zh-CN" altLang="en-US" sz="2800" b="1" spc="300" dirty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51472" y="1510865"/>
            <a:ext cx="96890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你要深信：天下没有白费的努力。成功不必在我，而功力必不唐捐。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84094" y="2608850"/>
            <a:ext cx="6443831" cy="117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1700"/>
              </a:spcAft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现在有人告诉你“牺牲你个人的自由去争取国家的自由”。可是我要告诉你“为个人争自由就是为国家争自由，争取个人的人格就是为社会争人格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1"/>
          <a:stretch>
            <a:fillRect/>
          </a:stretch>
        </p:blipFill>
        <p:spPr>
          <a:xfrm>
            <a:off x="9552791" y="2635438"/>
            <a:ext cx="2194560" cy="1183341"/>
          </a:xfrm>
          <a:custGeom>
            <a:avLst/>
            <a:gdLst>
              <a:gd name="connsiteX0" fmla="*/ 0 w 2194560"/>
              <a:gd name="connsiteY0" fmla="*/ 0 h 1183341"/>
              <a:gd name="connsiteX1" fmla="*/ 2194560 w 2194560"/>
              <a:gd name="connsiteY1" fmla="*/ 0 h 1183341"/>
              <a:gd name="connsiteX2" fmla="*/ 2194560 w 2194560"/>
              <a:gd name="connsiteY2" fmla="*/ 1183341 h 1183341"/>
              <a:gd name="connsiteX3" fmla="*/ 0 w 2194560"/>
              <a:gd name="connsiteY3" fmla="*/ 1183341 h 1183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4560" h="1183341">
                <a:moveTo>
                  <a:pt x="0" y="0"/>
                </a:moveTo>
                <a:lnTo>
                  <a:pt x="2194560" y="0"/>
                </a:lnTo>
                <a:lnTo>
                  <a:pt x="2194560" y="1183341"/>
                </a:lnTo>
                <a:lnTo>
                  <a:pt x="0" y="1183341"/>
                </a:lnTo>
                <a:close/>
              </a:path>
            </a:pathLst>
          </a:custGeom>
        </p:spPr>
      </p:pic>
      <p:sp>
        <p:nvSpPr>
          <p:cNvPr id="6" name="矩形 5"/>
          <p:cNvSpPr/>
          <p:nvPr/>
        </p:nvSpPr>
        <p:spPr>
          <a:xfrm>
            <a:off x="423989" y="4252257"/>
            <a:ext cx="11344023" cy="1968650"/>
          </a:xfrm>
          <a:prstGeom prst="rect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20" b="12880"/>
          <a:stretch/>
        </p:blipFill>
        <p:spPr>
          <a:xfrm>
            <a:off x="423989" y="4248150"/>
            <a:ext cx="964503" cy="19685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9789435" y="45466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  <a:endParaRPr lang="zh-CN" altLang="en-US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403112" y="4992707"/>
            <a:ext cx="2111475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011392" y="45466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  <a:endParaRPr lang="zh-CN" altLang="en-US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625069" y="4992707"/>
            <a:ext cx="2111475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604073" y="45466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  <a:endParaRPr lang="zh-CN" altLang="en-US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217750" y="4992707"/>
            <a:ext cx="2111475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196754" y="45466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请输入内容</a:t>
            </a:r>
            <a:endParaRPr lang="zh-CN" altLang="en-US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810431" y="4992707"/>
            <a:ext cx="2111475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11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0" r="4830"/>
          <a:stretch>
            <a:fillRect/>
          </a:stretch>
        </p:blipFill>
        <p:spPr>
          <a:xfrm>
            <a:off x="0" y="0"/>
            <a:ext cx="12192000" cy="5740400"/>
          </a:xfrm>
          <a:custGeom>
            <a:avLst/>
            <a:gdLst>
              <a:gd name="connsiteX0" fmla="*/ 0 w 12192000"/>
              <a:gd name="connsiteY0" fmla="*/ 0 h 5740400"/>
              <a:gd name="connsiteX1" fmla="*/ 12192000 w 12192000"/>
              <a:gd name="connsiteY1" fmla="*/ 0 h 5740400"/>
              <a:gd name="connsiteX2" fmla="*/ 12192000 w 12192000"/>
              <a:gd name="connsiteY2" fmla="*/ 5740400 h 5740400"/>
              <a:gd name="connsiteX3" fmla="*/ 0 w 12192000"/>
              <a:gd name="connsiteY3" fmla="*/ 5740400 h 574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740400">
                <a:moveTo>
                  <a:pt x="0" y="0"/>
                </a:moveTo>
                <a:lnTo>
                  <a:pt x="12192000" y="0"/>
                </a:lnTo>
                <a:lnTo>
                  <a:pt x="12192000" y="5740400"/>
                </a:lnTo>
                <a:lnTo>
                  <a:pt x="0" y="5740400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0" y="5740400"/>
            <a:ext cx="12192000" cy="1117600"/>
          </a:xfrm>
          <a:prstGeom prst="rect">
            <a:avLst/>
          </a:prstGeom>
          <a:solidFill>
            <a:srgbClr val="F38A9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4050" y="3714436"/>
            <a:ext cx="41601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请在此处输入文字内容</a:t>
            </a:r>
            <a:endParaRPr lang="zh-CN" altLang="en-US" sz="2800" b="1" spc="300" dirty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54050" y="4258397"/>
            <a:ext cx="761725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你要深信：天下没有白费的努力。成功不必在我，而功力必不唐捐。</a:t>
            </a:r>
          </a:p>
        </p:txBody>
      </p:sp>
      <p:sp>
        <p:nvSpPr>
          <p:cNvPr id="3" name="矩形 2"/>
          <p:cNvSpPr/>
          <p:nvPr/>
        </p:nvSpPr>
        <p:spPr>
          <a:xfrm>
            <a:off x="654050" y="5890685"/>
            <a:ext cx="10883900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  <a:spcAft>
                <a:spcPts val="1800"/>
              </a:spcAft>
            </a:pP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堕落的方式很多，总结起来，约有这两大类：第一条是容易抛弃学生时代求知识的渴望；第二条是容易抛弃学生时代的理想的人生追求。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57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93750" y="684358"/>
            <a:ext cx="4489450" cy="2609850"/>
          </a:xfrm>
          <a:prstGeom prst="rect">
            <a:avLst/>
          </a:prstGeom>
          <a:noFill/>
          <a:ln w="19050">
            <a:solidFill>
              <a:srgbClr val="F38A93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656318" y="3563792"/>
            <a:ext cx="4489450" cy="2609850"/>
          </a:xfrm>
          <a:prstGeom prst="rect">
            <a:avLst/>
          </a:prstGeom>
          <a:noFill/>
          <a:ln w="19050">
            <a:solidFill>
              <a:srgbClr val="F38A93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113257" y="989158"/>
            <a:ext cx="3076575" cy="639617"/>
          </a:xfrm>
          <a:prstGeom prst="rect">
            <a:avLst/>
          </a:prstGeom>
          <a:solidFill>
            <a:srgbClr val="F38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037057" y="1803551"/>
            <a:ext cx="3877985" cy="13388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为学有如金字塔，要能广大要能高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学有如金字塔，要能广大要能高。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为学有如金字塔，要能广大要能高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577425" y="4069344"/>
            <a:ext cx="3076575" cy="639617"/>
          </a:xfrm>
          <a:prstGeom prst="rect">
            <a:avLst/>
          </a:prstGeom>
          <a:solidFill>
            <a:srgbClr val="F38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135465" y="4883737"/>
            <a:ext cx="3877985" cy="13388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为学有如金字塔，要能广大要能高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学有如金字塔，要能广大要能高。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为学有如金字塔，要能广大要能高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1" b="9577"/>
          <a:stretch>
            <a:fillRect/>
          </a:stretch>
        </p:blipFill>
        <p:spPr>
          <a:xfrm>
            <a:off x="1061706" y="880681"/>
            <a:ext cx="3953539" cy="2217204"/>
          </a:xfrm>
          <a:custGeom>
            <a:avLst/>
            <a:gdLst>
              <a:gd name="connsiteX0" fmla="*/ 0 w 3953539"/>
              <a:gd name="connsiteY0" fmla="*/ 0 h 2217204"/>
              <a:gd name="connsiteX1" fmla="*/ 3953539 w 3953539"/>
              <a:gd name="connsiteY1" fmla="*/ 0 h 2217204"/>
              <a:gd name="connsiteX2" fmla="*/ 3953539 w 3953539"/>
              <a:gd name="connsiteY2" fmla="*/ 2217204 h 2217204"/>
              <a:gd name="connsiteX3" fmla="*/ 0 w 3953539"/>
              <a:gd name="connsiteY3" fmla="*/ 2217204 h 2217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3539" h="2217204">
                <a:moveTo>
                  <a:pt x="0" y="0"/>
                </a:moveTo>
                <a:lnTo>
                  <a:pt x="3953539" y="0"/>
                </a:lnTo>
                <a:lnTo>
                  <a:pt x="3953539" y="2217204"/>
                </a:lnTo>
                <a:lnTo>
                  <a:pt x="0" y="2217204"/>
                </a:lnTo>
                <a:close/>
              </a:path>
            </a:pathLst>
          </a:custGeom>
        </p:spPr>
      </p:pic>
      <p:sp>
        <p:nvSpPr>
          <p:cNvPr id="20" name="文本框 19"/>
          <p:cNvSpPr txBox="1"/>
          <p:nvPr/>
        </p:nvSpPr>
        <p:spPr>
          <a:xfrm>
            <a:off x="6756867" y="4206998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坚持不懈</a:t>
            </a:r>
            <a:endParaRPr lang="zh-CN" altLang="en-US" sz="8000" b="1" dirty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0" y="0"/>
            <a:ext cx="1714500" cy="304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8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221" y="1271573"/>
            <a:ext cx="3084069" cy="307976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1377180" y="4589418"/>
            <a:ext cx="2724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Elva-Design</a:t>
            </a:r>
            <a:endParaRPr lang="zh-CN" altLang="en-US" sz="2000" dirty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972604" y="971034"/>
            <a:ext cx="437893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400" b="1" dirty="0">
                <a:solidFill>
                  <a:srgbClr val="ED51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祝各位毕业生</a:t>
            </a:r>
            <a:endParaRPr lang="en-US" altLang="zh-CN" sz="4400" b="1" dirty="0">
              <a:solidFill>
                <a:srgbClr val="ED51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972604" y="1847334"/>
            <a:ext cx="5314275" cy="18302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答辩顺利！毕业快乐！</a:t>
            </a:r>
            <a:endParaRPr lang="en-US" altLang="zh-CN" sz="4000" b="1" dirty="0" smtClean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40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找到满意的工作！</a:t>
            </a:r>
            <a:r>
              <a:rPr lang="en-US" altLang="zh-CN" sz="40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~</a:t>
            </a:r>
            <a:endParaRPr lang="zh-CN" altLang="en-US" sz="4000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972605" y="4158243"/>
            <a:ext cx="5179030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森森演界网：</a:t>
            </a: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Segoe UI Semilight" panose="020B0402040204020203" pitchFamily="34" charset="0"/>
                <a:sym typeface="Arial" panose="020B0604020202020204" pitchFamily="34" charset="0"/>
              </a:rPr>
              <a:t>http://www.yanj.cn/store-522.html</a:t>
            </a:r>
            <a:endParaRPr lang="en-US" altLang="zh-CN" sz="1600" dirty="0" smtClean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cs typeface="Segoe UI Semilight" panose="020B0402040204020203" pitchFamily="34" charset="0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新 浪 微 博：</a:t>
            </a: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Segoe UI Semilight" panose="020B0402040204020203" pitchFamily="34" charset="0"/>
                <a:sym typeface="Arial" panose="020B0604020202020204" pitchFamily="34" charset="0"/>
              </a:rPr>
              <a:t>http://weibo.com/u/5096797774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972604" y="5044571"/>
            <a:ext cx="5314275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腾讯 </a:t>
            </a: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QQ</a:t>
            </a:r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6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1835385526 </a:t>
            </a:r>
            <a:r>
              <a:rPr lang="zh-CN" altLang="en-US" sz="16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（美化 </a:t>
            </a:r>
            <a:r>
              <a:rPr lang="en-US" altLang="zh-CN" sz="16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/ </a:t>
            </a:r>
            <a:r>
              <a:rPr lang="zh-CN" altLang="en-US" sz="1600" dirty="0" smtClean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定制）</a:t>
            </a:r>
            <a:endParaRPr lang="en-US" altLang="zh-CN" sz="1600" dirty="0">
              <a:solidFill>
                <a:schemeClr val="bg1">
                  <a:lumMod val="65000"/>
                </a:schemeClr>
              </a:solidFill>
              <a:effectLst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花 瓣 网 ：</a:t>
            </a: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Segoe UI Semilight" panose="020B0402040204020203" pitchFamily="34" charset="0"/>
                <a:sym typeface="Arial" panose="020B0604020202020204" pitchFamily="34" charset="0"/>
              </a:rPr>
              <a:t>http://huaban.com/tbstdwbz3x/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5081034" y="781600"/>
            <a:ext cx="0" cy="529480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025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森森</a:t>
            </a:r>
            <a:r>
              <a:rPr lang="en-US" altLang="zh-CN" dirty="0"/>
              <a:t>Elva</a:t>
            </a:r>
          </a:p>
          <a:p>
            <a:r>
              <a:rPr lang="en-US" altLang="zh-CN" dirty="0">
                <a:hlinkClick r:id="rId2"/>
              </a:rPr>
              <a:t>http://</a:t>
            </a:r>
            <a:r>
              <a:rPr lang="en-US" altLang="zh-CN" dirty="0" smtClean="0">
                <a:hlinkClick r:id="rId2"/>
              </a:rPr>
              <a:t>www.yanj.cn/store-522.html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</a:t>
            </a:r>
            <a:r>
              <a:rPr lang="en-US" altLang="zh-CN" dirty="0" smtClean="0">
                <a:hlinkClick r:id="rId3"/>
              </a:rPr>
              <a:t>www.51pptmoban.com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授权发布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8312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12801" y="595085"/>
            <a:ext cx="177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spc="600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  <a:endParaRPr lang="en-US" altLang="zh-CN" sz="5400" b="1" spc="600" dirty="0" smtClean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12800" y="1494665"/>
            <a:ext cx="2619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i="1" spc="-150" dirty="0" smtClean="0">
                <a:solidFill>
                  <a:srgbClr val="C63E7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ＣＯＮＴＥＮＴＳ</a:t>
            </a:r>
            <a:endParaRPr lang="zh-CN" altLang="en-US" sz="1600" b="1" i="1" spc="-150" dirty="0">
              <a:solidFill>
                <a:srgbClr val="C63E7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12800" y="2213410"/>
            <a:ext cx="1242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i="1" dirty="0" smtClean="0">
                <a:solidFill>
                  <a:srgbClr val="C63E7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01</a:t>
            </a:r>
            <a:endParaRPr lang="zh-CN" altLang="en-US" sz="5400" i="1" dirty="0">
              <a:solidFill>
                <a:srgbClr val="C63E72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055750" y="2361435"/>
            <a:ext cx="5259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论文</a:t>
            </a:r>
            <a:r>
              <a:rPr lang="zh-CN" altLang="en-US" sz="3600" b="1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背景</a:t>
            </a:r>
            <a:r>
              <a:rPr lang="zh-CN" altLang="en-US" sz="36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及课题介绍</a:t>
            </a:r>
            <a:endParaRPr lang="zh-CN" altLang="en-US" sz="3600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882775" y="2428875"/>
            <a:ext cx="0" cy="47625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812800" y="3659093"/>
            <a:ext cx="8102600" cy="923330"/>
            <a:chOff x="812800" y="3500343"/>
            <a:chExt cx="8102600" cy="923330"/>
          </a:xfrm>
        </p:grpSpPr>
        <p:sp>
          <p:nvSpPr>
            <p:cNvPr id="16" name="文本框 15"/>
            <p:cNvSpPr txBox="1"/>
            <p:nvPr/>
          </p:nvSpPr>
          <p:spPr>
            <a:xfrm>
              <a:off x="812800" y="3500343"/>
              <a:ext cx="12429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i="1" dirty="0" smtClean="0">
                  <a:solidFill>
                    <a:srgbClr val="C63E7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02</a:t>
              </a:r>
              <a:endParaRPr lang="zh-CN" altLang="en-US" sz="5400" i="1" dirty="0">
                <a:solidFill>
                  <a:srgbClr val="C63E7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055750" y="3648368"/>
              <a:ext cx="68596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 smtClean="0">
                  <a:solidFill>
                    <a:schemeClr val="accent5">
                      <a:lumMod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课题现象调查分析及问题阐述</a:t>
              </a:r>
              <a:endParaRPr lang="zh-CN" altLang="en-US" sz="3600" b="1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1882775" y="3715808"/>
              <a:ext cx="0" cy="47625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812800" y="5104776"/>
            <a:ext cx="6502400" cy="923330"/>
            <a:chOff x="812800" y="4139576"/>
            <a:chExt cx="6502400" cy="923330"/>
          </a:xfrm>
        </p:grpSpPr>
        <p:sp>
          <p:nvSpPr>
            <p:cNvPr id="20" name="文本框 19"/>
            <p:cNvSpPr txBox="1"/>
            <p:nvPr/>
          </p:nvSpPr>
          <p:spPr>
            <a:xfrm>
              <a:off x="812800" y="4139576"/>
              <a:ext cx="12429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i="1" dirty="0" smtClean="0">
                  <a:solidFill>
                    <a:srgbClr val="C63E7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rPr>
                <a:t>03</a:t>
              </a:r>
              <a:endParaRPr lang="zh-CN" altLang="en-US" sz="5400" i="1" dirty="0">
                <a:solidFill>
                  <a:srgbClr val="C63E7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055750" y="4287601"/>
              <a:ext cx="52594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 smtClean="0">
                  <a:solidFill>
                    <a:schemeClr val="accent5">
                      <a:lumMod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数据分析及事实论证</a:t>
              </a:r>
              <a:endParaRPr lang="zh-CN" altLang="en-US" sz="3600" b="1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1882775" y="4355041"/>
              <a:ext cx="0" cy="47625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809" y="0"/>
            <a:ext cx="38601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8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809" y="0"/>
            <a:ext cx="3860191" cy="685800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7620000" y="387350"/>
            <a:ext cx="0" cy="60833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-134175" y="2078335"/>
            <a:ext cx="8015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论文</a:t>
            </a:r>
            <a:r>
              <a:rPr lang="zh-CN" altLang="en-US" sz="5400" b="1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背景</a:t>
            </a:r>
            <a:r>
              <a:rPr lang="zh-CN" altLang="en-US" sz="54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及课题介绍</a:t>
            </a:r>
            <a:endParaRPr lang="zh-CN" altLang="en-US" sz="5400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11201" y="3479800"/>
            <a:ext cx="5834826" cy="1686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朋友们，在你最悲观最失望的时候，那正是你必须鼓起坚强的信心的时候。你要深信：天下没有白费的努力。成功不必在我，而功力必不唐捐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为学有如金字塔，要能广大要能高。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151733" y="5166416"/>
            <a:ext cx="17294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i="1" dirty="0" smtClean="0">
                <a:solidFill>
                  <a:srgbClr val="F38A93">
                    <a:alpha val="91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01</a:t>
            </a:r>
            <a:endParaRPr lang="zh-CN" altLang="en-US" sz="8000" i="1" dirty="0">
              <a:solidFill>
                <a:srgbClr val="F38A93">
                  <a:alpha val="91000"/>
                </a:srgb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13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29" r="1160"/>
          <a:stretch/>
        </p:blipFill>
        <p:spPr>
          <a:xfrm>
            <a:off x="165100" y="0"/>
            <a:ext cx="12065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65100" cy="6858000"/>
          </a:xfrm>
          <a:prstGeom prst="rect">
            <a:avLst/>
          </a:prstGeom>
          <a:solidFill>
            <a:srgbClr val="F38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41450" y="1205735"/>
            <a:ext cx="5259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请在此处输入内容</a:t>
            </a:r>
            <a:endParaRPr lang="zh-CN" altLang="en-US" sz="3600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41450" y="2309286"/>
            <a:ext cx="9107550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朋友们，在你最悲观最失望的时候，那正是你必须鼓起坚强的信心的时候。你要深信：天下没有白费的努力。成功不必在我，而功力必不唐捐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朋友们，在你最悲观最失望的时候，那正是你必须鼓起坚强的信心的时候。你要深信：天下没有白费的努力。成功不必在我，而功力必不唐捐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41450" y="4506386"/>
            <a:ext cx="9107550" cy="853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朋友们，在你最悲观最失望的时候，那正是你必须鼓起坚强的信心的时候。你要深信：天下没有白费的努力。成功不必在我，而功力必不唐捐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0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60400" y="575468"/>
            <a:ext cx="4368800" cy="5707064"/>
          </a:xfrm>
          <a:prstGeom prst="rect">
            <a:avLst/>
          </a:prstGeom>
          <a:noFill/>
          <a:ln w="19050">
            <a:solidFill>
              <a:srgbClr val="F38A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0400" y="1231135"/>
            <a:ext cx="436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请在此处输入内容</a:t>
            </a:r>
            <a:endParaRPr lang="zh-CN" altLang="en-US" sz="3200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26275" y="3793385"/>
            <a:ext cx="383705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朋友们，在你最悲观最失望的时候，那正是你必须鼓起坚强的信心的时候。你要深信：天下没有白费的努力。成功不必在我，而功力必不唐捐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26275" y="2241034"/>
            <a:ext cx="3837050" cy="853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做学问要在不疑处有疑，待人时要在有疑处不疑。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1111250" y="3492500"/>
            <a:ext cx="3467100" cy="0"/>
          </a:xfrm>
          <a:prstGeom prst="line">
            <a:avLst/>
          </a:prstGeom>
          <a:ln w="15240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图表 19"/>
          <p:cNvGraphicFramePr/>
          <p:nvPr>
            <p:extLst>
              <p:ext uri="{D42A27DB-BD31-4B8C-83A1-F6EECF244321}">
                <p14:modId xmlns:p14="http://schemas.microsoft.com/office/powerpoint/2010/main" val="1767352120"/>
              </p:ext>
            </p:extLst>
          </p:nvPr>
        </p:nvGraphicFramePr>
        <p:xfrm>
          <a:off x="5569572" y="1432630"/>
          <a:ext cx="6106090" cy="46478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6798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397000" y="2336800"/>
            <a:ext cx="2844800" cy="3429000"/>
          </a:xfrm>
          <a:prstGeom prst="rect">
            <a:avLst/>
          </a:prstGeom>
          <a:solidFill>
            <a:srgbClr val="F38A93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673600" y="3708400"/>
            <a:ext cx="2844800" cy="2057400"/>
          </a:xfrm>
          <a:prstGeom prst="rect">
            <a:avLst/>
          </a:prstGeom>
          <a:solidFill>
            <a:srgbClr val="F38A93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950200" y="2984500"/>
            <a:ext cx="2844800" cy="2781300"/>
          </a:xfrm>
          <a:prstGeom prst="rect">
            <a:avLst/>
          </a:prstGeom>
          <a:solidFill>
            <a:srgbClr val="F38A93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53" b="20753"/>
          <a:stretch>
            <a:fillRect/>
          </a:stretch>
        </p:blipFill>
        <p:spPr>
          <a:xfrm>
            <a:off x="1397800" y="1092200"/>
            <a:ext cx="2844000" cy="1104900"/>
          </a:xfrm>
          <a:custGeom>
            <a:avLst/>
            <a:gdLst>
              <a:gd name="connsiteX0" fmla="*/ 0 w 2844000"/>
              <a:gd name="connsiteY0" fmla="*/ 0 h 1104900"/>
              <a:gd name="connsiteX1" fmla="*/ 2844000 w 2844000"/>
              <a:gd name="connsiteY1" fmla="*/ 0 h 1104900"/>
              <a:gd name="connsiteX2" fmla="*/ 2844000 w 2844000"/>
              <a:gd name="connsiteY2" fmla="*/ 1104900 h 1104900"/>
              <a:gd name="connsiteX3" fmla="*/ 0 w 2844000"/>
              <a:gd name="connsiteY3" fmla="*/ 11049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4000" h="1104900">
                <a:moveTo>
                  <a:pt x="0" y="0"/>
                </a:moveTo>
                <a:lnTo>
                  <a:pt x="2844000" y="0"/>
                </a:lnTo>
                <a:lnTo>
                  <a:pt x="2844000" y="1104900"/>
                </a:lnTo>
                <a:lnTo>
                  <a:pt x="0" y="1104900"/>
                </a:lnTo>
                <a:close/>
              </a:path>
            </a:pathLst>
          </a:cu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1" r="12091"/>
          <a:stretch>
            <a:fillRect/>
          </a:stretch>
        </p:blipFill>
        <p:spPr>
          <a:xfrm>
            <a:off x="4673600" y="1092200"/>
            <a:ext cx="2844800" cy="2501900"/>
          </a:xfrm>
          <a:custGeom>
            <a:avLst/>
            <a:gdLst>
              <a:gd name="connsiteX0" fmla="*/ 0 w 2844800"/>
              <a:gd name="connsiteY0" fmla="*/ 0 h 2501900"/>
              <a:gd name="connsiteX1" fmla="*/ 2844800 w 2844800"/>
              <a:gd name="connsiteY1" fmla="*/ 0 h 2501900"/>
              <a:gd name="connsiteX2" fmla="*/ 2844800 w 2844800"/>
              <a:gd name="connsiteY2" fmla="*/ 2501900 h 2501900"/>
              <a:gd name="connsiteX3" fmla="*/ 0 w 2844800"/>
              <a:gd name="connsiteY3" fmla="*/ 2501900 h 25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4800" h="2501900">
                <a:moveTo>
                  <a:pt x="0" y="0"/>
                </a:moveTo>
                <a:lnTo>
                  <a:pt x="2844800" y="0"/>
                </a:lnTo>
                <a:lnTo>
                  <a:pt x="2844800" y="2501900"/>
                </a:lnTo>
                <a:lnTo>
                  <a:pt x="0" y="2501900"/>
                </a:lnTo>
                <a:close/>
              </a:path>
            </a:pathLst>
          </a:cu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" b="6609"/>
          <a:stretch>
            <a:fillRect/>
          </a:stretch>
        </p:blipFill>
        <p:spPr>
          <a:xfrm>
            <a:off x="7950200" y="1092200"/>
            <a:ext cx="2844800" cy="1765300"/>
          </a:xfrm>
          <a:custGeom>
            <a:avLst/>
            <a:gdLst>
              <a:gd name="connsiteX0" fmla="*/ 0 w 2844800"/>
              <a:gd name="connsiteY0" fmla="*/ 0 h 1765300"/>
              <a:gd name="connsiteX1" fmla="*/ 2844800 w 2844800"/>
              <a:gd name="connsiteY1" fmla="*/ 0 h 1765300"/>
              <a:gd name="connsiteX2" fmla="*/ 2844800 w 2844800"/>
              <a:gd name="connsiteY2" fmla="*/ 1765300 h 1765300"/>
              <a:gd name="connsiteX3" fmla="*/ 0 w 2844800"/>
              <a:gd name="connsiteY3" fmla="*/ 1765300 h 176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4800" h="1765300">
                <a:moveTo>
                  <a:pt x="0" y="0"/>
                </a:moveTo>
                <a:lnTo>
                  <a:pt x="2844800" y="0"/>
                </a:lnTo>
                <a:lnTo>
                  <a:pt x="2844800" y="1765300"/>
                </a:lnTo>
                <a:lnTo>
                  <a:pt x="0" y="1765300"/>
                </a:lnTo>
                <a:close/>
              </a:path>
            </a:pathLst>
          </a:custGeom>
        </p:spPr>
      </p:pic>
      <p:sp>
        <p:nvSpPr>
          <p:cNvPr id="28" name="矩形 27"/>
          <p:cNvSpPr/>
          <p:nvPr/>
        </p:nvSpPr>
        <p:spPr>
          <a:xfrm>
            <a:off x="1547607" y="2604750"/>
            <a:ext cx="2543587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朋友们，在你最悲观最失望的时候，那正是你必须鼓起坚强的信心的时候。你要深信：天下没有白费的努力。成功不必在我，而功力必不唐捐</a:t>
            </a:r>
            <a:r>
              <a:rPr lang="zh-CN" altLang="en-US" sz="20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2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62500" y="4090769"/>
            <a:ext cx="2667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做学问要在不疑处有疑，待人时要在有疑处不</a:t>
            </a:r>
            <a:r>
              <a:rPr lang="zh-CN" altLang="en-US" sz="20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疑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0" name="矩形 29"/>
          <p:cNvSpPr/>
          <p:nvPr/>
        </p:nvSpPr>
        <p:spPr>
          <a:xfrm>
            <a:off x="8086725" y="3788836"/>
            <a:ext cx="2571750" cy="117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你要深信：天下没有白费的努力。成功不必在我，而功力必不唐捐。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7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809" y="0"/>
            <a:ext cx="3860191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532158" y="5096160"/>
            <a:ext cx="17294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i="1" dirty="0" smtClean="0">
                <a:solidFill>
                  <a:srgbClr val="F38A93">
                    <a:alpha val="91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02</a:t>
            </a:r>
            <a:endParaRPr lang="zh-CN" altLang="en-US" sz="8000" i="1" dirty="0">
              <a:solidFill>
                <a:srgbClr val="F38A93">
                  <a:alpha val="91000"/>
                </a:srgb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79350" y="1984668"/>
            <a:ext cx="9882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课题现象调查分析及问题阐述</a:t>
            </a:r>
            <a:endParaRPr lang="zh-CN" altLang="en-US" sz="5400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79350" y="3354635"/>
            <a:ext cx="7952459" cy="2110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spcAft>
                <a:spcPts val="17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现在有人告诉你“牺牲你个人的自由去争取国家的自由”。可是我要告诉你“为个人争自由就是为国家争自由，争取个人的人格就是为社会争人格。真正自由平等的国家不是一群奴才建立起来的。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”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你要看一个国家的文明，只消考察三件事：第一看他们怎样待小孩子；第二看他们怎样待女人；第三看他们怎样利用闲暇的时间。</a:t>
            </a:r>
          </a:p>
        </p:txBody>
      </p:sp>
    </p:spTree>
    <p:extLst>
      <p:ext uri="{BB962C8B-B14F-4D97-AF65-F5344CB8AC3E}">
        <p14:creationId xmlns:p14="http://schemas.microsoft.com/office/powerpoint/2010/main" val="117968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238546"/>
              </p:ext>
            </p:extLst>
          </p:nvPr>
        </p:nvGraphicFramePr>
        <p:xfrm>
          <a:off x="1125071" y="786653"/>
          <a:ext cx="9941858" cy="43702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矩形 4"/>
          <p:cNvSpPr/>
          <p:nvPr/>
        </p:nvSpPr>
        <p:spPr>
          <a:xfrm>
            <a:off x="1542225" y="5458886"/>
            <a:ext cx="9107550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朋友们，在你最悲观最失望的时候，那正是你必须鼓起坚强的信心的时候。你要深信：天下没有白费的努力。成功不必在我，而功力必不唐捐</a:t>
            </a:r>
            <a:r>
              <a:rPr lang="zh-CN" altLang="en-US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78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4457909"/>
              </p:ext>
            </p:extLst>
          </p:nvPr>
        </p:nvGraphicFramePr>
        <p:xfrm>
          <a:off x="210837" y="590306"/>
          <a:ext cx="11770326" cy="49153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692944" y="5677144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数据来源：请在此处输入数据来源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82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843</TotalTime>
  <Words>2008</Words>
  <Application>Microsoft Office PowerPoint</Application>
  <PresentationFormat>宽屏</PresentationFormat>
  <Paragraphs>128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Segoe UI Semilight</vt:lpstr>
      <vt:lpstr>等线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YANGS</cp:lastModifiedBy>
  <cp:revision>137</cp:revision>
  <dcterms:created xsi:type="dcterms:W3CDTF">2017-03-16T10:06:49Z</dcterms:created>
  <dcterms:modified xsi:type="dcterms:W3CDTF">2017-05-02T06:43:44Z</dcterms:modified>
</cp:coreProperties>
</file>

<file path=docProps/thumbnail.jpeg>
</file>